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2" r:id="rId3"/>
    <p:sldId id="273" r:id="rId4"/>
    <p:sldId id="275" r:id="rId5"/>
    <p:sldId id="270" r:id="rId6"/>
    <p:sldId id="293" r:id="rId7"/>
    <p:sldId id="279" r:id="rId8"/>
    <p:sldId id="294" r:id="rId9"/>
    <p:sldId id="295" r:id="rId10"/>
    <p:sldId id="283" r:id="rId11"/>
    <p:sldId id="299" r:id="rId12"/>
    <p:sldId id="298" r:id="rId13"/>
    <p:sldId id="300" r:id="rId14"/>
    <p:sldId id="301" r:id="rId15"/>
    <p:sldId id="302" r:id="rId16"/>
    <p:sldId id="303" r:id="rId17"/>
    <p:sldId id="287" r:id="rId18"/>
    <p:sldId id="304" r:id="rId19"/>
    <p:sldId id="305" r:id="rId20"/>
    <p:sldId id="292" r:id="rId21"/>
    <p:sldId id="278" r:id="rId22"/>
    <p:sldId id="291" r:id="rId23"/>
    <p:sldId id="265" r:id="rId24"/>
    <p:sldId id="306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696C"/>
    <a:srgbClr val="C7E0EB"/>
    <a:srgbClr val="CECFCA"/>
    <a:srgbClr val="224D60"/>
    <a:srgbClr val="718EA0"/>
    <a:srgbClr val="6C899B"/>
    <a:srgbClr val="F3F9FB"/>
    <a:srgbClr val="F9FCFD"/>
    <a:srgbClr val="23B0C3"/>
    <a:srgbClr val="1467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630" y="10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6956878-ABEC-AF9A-D2CE-3CA826B6E387}"/>
              </a:ext>
            </a:extLst>
          </p:cNvPr>
          <p:cNvSpPr txBox="1"/>
          <p:nvPr/>
        </p:nvSpPr>
        <p:spPr>
          <a:xfrm>
            <a:off x="465221" y="320841"/>
            <a:ext cx="110546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 err="1" smtClean="0">
                <a:solidFill>
                  <a:schemeClr val="bg1"/>
                </a:solidFill>
                <a:latin typeface="+mj-ea"/>
                <a:ea typeface="+mj-ea"/>
              </a:rPr>
              <a:t>OpenCV</a:t>
            </a:r>
            <a:r>
              <a:rPr lang="ko-KR" altLang="en-US" sz="5400" b="1" spc="-150" dirty="0" smtClean="0">
                <a:solidFill>
                  <a:schemeClr val="bg1"/>
                </a:solidFill>
                <a:latin typeface="+mj-ea"/>
                <a:ea typeface="+mj-ea"/>
              </a:rPr>
              <a:t>를 활용한 온라인 게임 구현</a:t>
            </a:r>
            <a:endParaRPr lang="ko-KR" altLang="en-US" sz="5400" spc="-15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1BEB93D-E860-DD72-63D2-BA2ACD126D65}"/>
              </a:ext>
            </a:extLst>
          </p:cNvPr>
          <p:cNvSpPr txBox="1"/>
          <p:nvPr/>
        </p:nvSpPr>
        <p:spPr>
          <a:xfrm>
            <a:off x="513347" y="2903619"/>
            <a:ext cx="38061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</a:rPr>
              <a:t>3</a:t>
            </a:r>
            <a:r>
              <a:rPr lang="ko-KR" altLang="en-US" sz="3600" b="1" dirty="0" smtClean="0">
                <a:solidFill>
                  <a:schemeClr val="bg1"/>
                </a:solidFill>
              </a:rPr>
              <a:t>차 프로젝트</a:t>
            </a:r>
            <a:endParaRPr lang="en-US" altLang="ko-KR" sz="3600" b="1" dirty="0" smtClean="0">
              <a:solidFill>
                <a:schemeClr val="bg1"/>
              </a:solidFill>
            </a:endParaRPr>
          </a:p>
          <a:p>
            <a:r>
              <a:rPr lang="ko-KR" altLang="en-US" sz="3600" b="1" dirty="0" smtClean="0">
                <a:solidFill>
                  <a:schemeClr val="bg1"/>
                </a:solidFill>
              </a:rPr>
              <a:t>김기민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9413965" y="5699760"/>
            <a:ext cx="2778035" cy="115824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62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=""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854995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61161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 smtClean="0">
                  <a:solidFill>
                    <a:schemeClr val="bg1"/>
                  </a:solidFill>
                  <a:latin typeface="+mn-ea"/>
                </a:rPr>
                <a:t>코드 설명</a:t>
              </a:r>
              <a:endParaRPr lang="ko-KR" altLang="en-US" sz="48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=""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=""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직사각형 7"/>
          <p:cNvSpPr/>
          <p:nvPr/>
        </p:nvSpPr>
        <p:spPr>
          <a:xfrm>
            <a:off x="9413965" y="5699760"/>
            <a:ext cx="2778035" cy="115824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25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308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err="1" smtClean="0">
                <a:solidFill>
                  <a:schemeClr val="accent1"/>
                </a:solidFill>
              </a:rPr>
              <a:t>OpenCV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78" y="1901025"/>
            <a:ext cx="6639852" cy="3096057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A70347D9-189F-0104-ED73-22A5F2F2B005}"/>
              </a:ext>
            </a:extLst>
          </p:cNvPr>
          <p:cNvSpPr/>
          <p:nvPr/>
        </p:nvSpPr>
        <p:spPr>
          <a:xfrm>
            <a:off x="6375372" y="1035502"/>
            <a:ext cx="5612500" cy="52779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6639852" y="1035502"/>
            <a:ext cx="5348020" cy="51998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Open </a:t>
            </a:r>
            <a:r>
              <a:rPr lang="en-US" altLang="ko-KR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Cv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와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C++ 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표준 라이브러리를 가져옴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Static </a:t>
            </a:r>
            <a:r>
              <a:rPr lang="en-US" altLang="ko-KR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const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String 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부분은 </a:t>
            </a:r>
            <a:r>
              <a:rPr lang="ko-KR" altLang="en-US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딥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러닝 모델과 설정파일의 경로를 정의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detect_dnn_face1()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함수는 얼굴을 감지하는 기능을 수행하는 함수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command 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변수는 나중에 서버 연결 명령을 실행하기 위해 사용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VideoCapture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객체를 사용하여 카메라를 열고 열릴지 않으면 함수 종료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922732" y="6356700"/>
            <a:ext cx="2281646" cy="357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8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308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err="1" smtClean="0">
                <a:solidFill>
                  <a:schemeClr val="accent1"/>
                </a:solidFill>
              </a:rPr>
              <a:t>OpenCV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A70347D9-189F-0104-ED73-22A5F2F2B005}"/>
              </a:ext>
            </a:extLst>
          </p:cNvPr>
          <p:cNvSpPr/>
          <p:nvPr/>
        </p:nvSpPr>
        <p:spPr>
          <a:xfrm>
            <a:off x="6375372" y="1035502"/>
            <a:ext cx="5612500" cy="52779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98" y="1035502"/>
            <a:ext cx="6255973" cy="5277950"/>
          </a:xfrm>
          <a:prstGeom prst="rect">
            <a:avLst/>
          </a:prstGeom>
        </p:spPr>
      </p:pic>
      <p:sp>
        <p:nvSpPr>
          <p:cNvPr id="12" name="내용 개체 틀 2"/>
          <p:cNvSpPr txBox="1">
            <a:spLocks/>
          </p:cNvSpPr>
          <p:nvPr/>
        </p:nvSpPr>
        <p:spPr>
          <a:xfrm>
            <a:off x="6639852" y="1035502"/>
            <a:ext cx="5348020" cy="51998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2000" dirty="0" err="1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dnn:Net</a:t>
            </a:r>
            <a:r>
              <a:rPr lang="en-US" altLang="ko-KR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클래스를 이용하여 </a:t>
            </a:r>
            <a:r>
              <a:rPr lang="en-US" altLang="ko-KR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DNN</a:t>
            </a:r>
            <a:r>
              <a:rPr lang="ko-KR" altLang="en-US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모델 로드 후 </a:t>
            </a:r>
            <a:r>
              <a:rPr lang="en-US" altLang="ko-KR" sz="2000" dirty="0" err="1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readNet</a:t>
            </a:r>
            <a:r>
              <a:rPr lang="en-US" altLang="ko-KR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함수를 사용하여 </a:t>
            </a:r>
            <a:r>
              <a:rPr lang="en-US" altLang="ko-KR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model</a:t>
            </a:r>
            <a:r>
              <a:rPr lang="ko-KR" altLang="en-US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과 </a:t>
            </a:r>
            <a:r>
              <a:rPr lang="en-US" altLang="ko-KR" sz="2000" dirty="0" err="1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config</a:t>
            </a:r>
            <a:r>
              <a:rPr lang="ko-KR" altLang="en-US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로 정의된 경로에서 모델을 읽음</a:t>
            </a:r>
            <a:endParaRPr lang="en-US" altLang="ko-KR" sz="2000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Mat frame </a:t>
            </a:r>
            <a:r>
              <a:rPr lang="ko-KR" altLang="en-US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은 카메라로부터 </a:t>
            </a:r>
            <a:r>
              <a:rPr lang="ko-KR" altLang="en-US" sz="2000" dirty="0" err="1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캡쳐한</a:t>
            </a:r>
            <a:r>
              <a:rPr lang="ko-KR" altLang="en-US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이미지를 저장하기 위해 </a:t>
            </a:r>
            <a:r>
              <a:rPr lang="en-US" altLang="ko-KR" sz="2000" dirty="0" err="1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OpenCV</a:t>
            </a:r>
            <a:r>
              <a:rPr lang="ko-KR" altLang="en-US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</a:t>
            </a:r>
            <a:r>
              <a:rPr lang="en-US" altLang="ko-KR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Mat </a:t>
            </a:r>
            <a:r>
              <a:rPr lang="ko-KR" altLang="en-US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객체로  </a:t>
            </a:r>
            <a:r>
              <a:rPr lang="en-US" altLang="ko-KR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frame</a:t>
            </a:r>
            <a:r>
              <a:rPr lang="ko-KR" altLang="en-US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에 저장</a:t>
            </a:r>
            <a:r>
              <a:rPr lang="en-US" altLang="ko-KR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</a:p>
          <a:p>
            <a:r>
              <a:rPr lang="en-US" altLang="ko-KR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Mat blob</a:t>
            </a:r>
            <a:r>
              <a:rPr lang="ko-KR" altLang="en-US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은 </a:t>
            </a:r>
            <a:r>
              <a:rPr lang="ko-KR" altLang="en-US" sz="2000" dirty="0" err="1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딥</a:t>
            </a:r>
            <a:r>
              <a:rPr lang="ko-KR" altLang="en-US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러닝에 적합한 </a:t>
            </a:r>
            <a:r>
              <a:rPr lang="en-US" altLang="ko-KR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blob</a:t>
            </a:r>
            <a:r>
              <a:rPr lang="ko-KR" altLang="en-US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으로 변환하며 그에 </a:t>
            </a:r>
            <a:r>
              <a:rPr lang="ko-KR" altLang="en-US" sz="2000" dirty="0" err="1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알맞는</a:t>
            </a:r>
            <a:r>
              <a:rPr lang="ko-KR" altLang="en-US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사이즈와 이미지 색상보정을 거침</a:t>
            </a:r>
            <a:endParaRPr lang="en-US" altLang="ko-KR" sz="2000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ko-KR" altLang="en-US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얼굴 </a:t>
            </a:r>
            <a:r>
              <a:rPr lang="ko-KR" altLang="en-US" sz="2000" dirty="0" err="1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감지시</a:t>
            </a:r>
            <a:r>
              <a:rPr lang="ko-KR" altLang="en-US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특정 </a:t>
            </a:r>
            <a:r>
              <a:rPr lang="ko-KR" altLang="en-US" sz="2000" dirty="0" err="1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임계값</a:t>
            </a:r>
            <a:r>
              <a:rPr lang="ko-KR" altLang="en-US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이상의 신뢰도를 가질 때 서버와의 연결을 시도하게 함</a:t>
            </a:r>
            <a:endParaRPr lang="en-US" altLang="ko-KR" sz="2000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For </a:t>
            </a:r>
            <a:r>
              <a:rPr lang="ko-KR" altLang="en-US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구문은 감지된 얼굴에 대한 </a:t>
            </a:r>
            <a:r>
              <a:rPr lang="ko-KR" altLang="en-US" sz="2000" dirty="0" err="1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후처리와</a:t>
            </a:r>
            <a:r>
              <a:rPr lang="ko-KR" altLang="en-US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시각화를 수행</a:t>
            </a:r>
            <a:endParaRPr lang="en-US" altLang="ko-KR" sz="2000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sz="2000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922732" y="6356700"/>
            <a:ext cx="2281646" cy="357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7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78" y="2328167"/>
            <a:ext cx="6770564" cy="287728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308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err="1" smtClean="0">
                <a:solidFill>
                  <a:schemeClr val="accent1"/>
                </a:solidFill>
              </a:rPr>
              <a:t>OpenCV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A70347D9-189F-0104-ED73-22A5F2F2B005}"/>
              </a:ext>
            </a:extLst>
          </p:cNvPr>
          <p:cNvSpPr/>
          <p:nvPr/>
        </p:nvSpPr>
        <p:spPr>
          <a:xfrm>
            <a:off x="6375372" y="1035502"/>
            <a:ext cx="5612500" cy="52779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6639852" y="1035502"/>
            <a:ext cx="5348020" cy="51998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2000" dirty="0" err="1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Reactangle</a:t>
            </a:r>
            <a:r>
              <a:rPr lang="en-US" altLang="ko-KR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함수를 사용하여 감지된 얼굴 주변에 사각형 그리며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얼굴 위에 텍스트를 나타나게 함으로써 해당 얼굴의 신뢰도를 나타냄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Imshow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를 통해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frame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이미지를 창에 출력 후 프로그램 </a:t>
            </a:r>
            <a:r>
              <a:rPr lang="ko-KR" altLang="en-US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종료시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모든창이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정리되고 닫힘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While 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구문을 통해 연속적으로 프레임을 </a:t>
            </a:r>
            <a:r>
              <a:rPr lang="ko-KR" altLang="en-US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ㅇ릭어와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얼굴을 감지하고 필요한 조건을 충족 시 서버와의 연결을 시도함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922732" y="6356700"/>
            <a:ext cx="2281646" cy="357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3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736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smtClean="0">
                <a:solidFill>
                  <a:schemeClr val="accent1"/>
                </a:solidFill>
              </a:rPr>
              <a:t>LED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A70347D9-189F-0104-ED73-22A5F2F2B005}"/>
              </a:ext>
            </a:extLst>
          </p:cNvPr>
          <p:cNvSpPr/>
          <p:nvPr/>
        </p:nvSpPr>
        <p:spPr>
          <a:xfrm>
            <a:off x="6375372" y="1035502"/>
            <a:ext cx="5612500" cy="52779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6639852" y="1035502"/>
            <a:ext cx="5348020" cy="51998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Raspberry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Pi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와 소켓통신을 통해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LED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를 제어하는 </a:t>
            </a:r>
            <a:r>
              <a:rPr lang="ko-KR" altLang="en-US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코드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GPIO 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설정을 통해 핀을 설정 후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LED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출력을 설정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Sending_messag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는 소켓통신을 통해 메시지를 보내는 함수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Received_message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는 소켓통신을 통해 서버로부터 받는 메시지에 따라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LED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를 켜고 끄는 동작을 수행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소켓통신 및 </a:t>
            </a:r>
            <a:r>
              <a:rPr lang="ko-KR" altLang="en-US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스레드를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실행한다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0" y="1346224"/>
            <a:ext cx="7876675" cy="5204626"/>
            <a:chOff x="0" y="1580048"/>
            <a:chExt cx="7876675" cy="520462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580049"/>
              <a:ext cx="3196122" cy="5052227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6122" y="1580048"/>
              <a:ext cx="4382112" cy="3324689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6123" y="4969187"/>
              <a:ext cx="4680552" cy="1815487"/>
            </a:xfrm>
            <a:prstGeom prst="rect">
              <a:avLst/>
            </a:prstGeom>
          </p:spPr>
        </p:pic>
      </p:grpSp>
      <p:sp>
        <p:nvSpPr>
          <p:cNvPr id="15" name="직사각형 14"/>
          <p:cNvSpPr/>
          <p:nvPr/>
        </p:nvSpPr>
        <p:spPr>
          <a:xfrm>
            <a:off x="9922732" y="6356700"/>
            <a:ext cx="2281646" cy="357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926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316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smtClean="0">
                <a:solidFill>
                  <a:schemeClr val="accent1"/>
                </a:solidFill>
              </a:rPr>
              <a:t>Baseball Game - Server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A70347D9-189F-0104-ED73-22A5F2F2B005}"/>
              </a:ext>
            </a:extLst>
          </p:cNvPr>
          <p:cNvSpPr/>
          <p:nvPr/>
        </p:nvSpPr>
        <p:spPr>
          <a:xfrm>
            <a:off x="6375372" y="1035502"/>
            <a:ext cx="5612500" cy="52779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6639852" y="1035502"/>
            <a:ext cx="5348020" cy="51998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ko-KR" altLang="en-US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다중 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클라이언트를 지원하는 서버코드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서버 소켓 생성 및 설정 후 클라이언트와 연결 대기 및 처리를 한다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</a:p>
          <a:p>
            <a:r>
              <a:rPr lang="en-US" altLang="ko-KR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Handling_clinet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를 통해 클라이언트와의 통신 및 결과 처리를 담당하며 정답인지 체크 후 값에 따른 문구를 보낸다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</a:p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서버는 계속해서 루프를 통해 클라이언트의 연결을 기다리고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새로운 클라이언트가 연결될 때마다 새로운 </a:t>
            </a:r>
            <a:r>
              <a:rPr lang="ko-KR" altLang="en-US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스레드를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생성하여 클라이언트를 처리하면서 다중 클라이언트를 처리하는 채팅 서버를 구현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099" y="3036299"/>
            <a:ext cx="4757524" cy="338524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538" y="1143591"/>
            <a:ext cx="4623085" cy="364954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27835"/>
            <a:ext cx="4082616" cy="527795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9922732" y="6356700"/>
            <a:ext cx="2281646" cy="357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44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219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smtClean="0">
                <a:solidFill>
                  <a:schemeClr val="accent1"/>
                </a:solidFill>
              </a:rPr>
              <a:t>Baseball Game - Client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A70347D9-189F-0104-ED73-22A5F2F2B005}"/>
              </a:ext>
            </a:extLst>
          </p:cNvPr>
          <p:cNvSpPr/>
          <p:nvPr/>
        </p:nvSpPr>
        <p:spPr>
          <a:xfrm>
            <a:off x="6375372" y="1035502"/>
            <a:ext cx="5612500" cy="52779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6639852" y="1035502"/>
            <a:ext cx="5348020" cy="51998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2000" dirty="0" err="1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Sending_message</a:t>
            </a:r>
            <a:r>
              <a:rPr lang="en-US" altLang="ko-KR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함수를 통해 서버로 전송</a:t>
            </a:r>
            <a:endParaRPr lang="en-US" altLang="ko-KR" sz="2000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2000" dirty="0" err="1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Receive_message</a:t>
            </a:r>
            <a:r>
              <a:rPr lang="ko-KR" altLang="en-US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를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통해 서버로부터 오는 메시지를 수신하여 출력 오류 발생시 해당 함수 종료</a:t>
            </a:r>
            <a:endParaRPr lang="en-US" altLang="ko-KR" sz="2000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Main </a:t>
            </a:r>
            <a:r>
              <a:rPr lang="ko-KR" altLang="en-US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함수를 통해 클라이언트 소켓 생성 및 서버와 연결하여 서버와의 채팅 기능을 수행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868" y="1220170"/>
            <a:ext cx="3972984" cy="47689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78" y="1052020"/>
            <a:ext cx="3946372" cy="479406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9922732" y="6356700"/>
            <a:ext cx="2281646" cy="357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20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=""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917513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4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374333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 smtClean="0">
                  <a:solidFill>
                    <a:schemeClr val="bg1"/>
                  </a:solidFill>
                  <a:latin typeface="+mn-ea"/>
                </a:rPr>
                <a:t>프로젝트 시연</a:t>
              </a:r>
              <a:endParaRPr lang="ko-KR" altLang="en-US" sz="48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=""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=""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직사각형 7"/>
          <p:cNvSpPr/>
          <p:nvPr/>
        </p:nvSpPr>
        <p:spPr>
          <a:xfrm>
            <a:off x="9413965" y="5699760"/>
            <a:ext cx="2778035" cy="115824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93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148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프로젝트 시연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B3BB2C81-2C36-BFAF-F8BF-91BC4B766C18}"/>
              </a:ext>
            </a:extLst>
          </p:cNvPr>
          <p:cNvSpPr/>
          <p:nvPr/>
        </p:nvSpPr>
        <p:spPr>
          <a:xfrm>
            <a:off x="339633" y="1324978"/>
            <a:ext cx="5606929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15A4542A-93EF-F6D8-0FCA-0E92CE1BCF23}"/>
              </a:ext>
            </a:extLst>
          </p:cNvPr>
          <p:cNvSpPr txBox="1"/>
          <p:nvPr/>
        </p:nvSpPr>
        <p:spPr>
          <a:xfrm>
            <a:off x="5946562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509B1A0F-2409-C589-9525-947EA3C1F374}"/>
              </a:ext>
            </a:extLst>
          </p:cNvPr>
          <p:cNvSpPr txBox="1"/>
          <p:nvPr/>
        </p:nvSpPr>
        <p:spPr>
          <a:xfrm>
            <a:off x="9657215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7353C824-937A-E110-963F-5F8649640E2E}"/>
              </a:ext>
            </a:extLst>
          </p:cNvPr>
          <p:cNvSpPr txBox="1"/>
          <p:nvPr/>
        </p:nvSpPr>
        <p:spPr>
          <a:xfrm>
            <a:off x="937419" y="5124277"/>
            <a:ext cx="4438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mtClean="0"/>
              <a:t>얼굴인식을 통한 클라이언트 접속</a:t>
            </a:r>
            <a:endParaRPr lang="ko-KR" altLang="en-US" sz="2000" dirty="0"/>
          </a:p>
        </p:txBody>
      </p:sp>
      <p:sp>
        <p:nvSpPr>
          <p:cNvPr id="26" name="직사각형 25"/>
          <p:cNvSpPr/>
          <p:nvPr/>
        </p:nvSpPr>
        <p:spPr>
          <a:xfrm>
            <a:off x="9922732" y="6356700"/>
            <a:ext cx="2281646" cy="357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B3BB2C81-2C36-BFAF-F8BF-91BC4B766C18}"/>
              </a:ext>
            </a:extLst>
          </p:cNvPr>
          <p:cNvSpPr/>
          <p:nvPr/>
        </p:nvSpPr>
        <p:spPr>
          <a:xfrm>
            <a:off x="6200670" y="1324978"/>
            <a:ext cx="5755955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30454894-0171-1E1A-CBB1-970768B52DC7}"/>
              </a:ext>
            </a:extLst>
          </p:cNvPr>
          <p:cNvSpPr txBox="1"/>
          <p:nvPr/>
        </p:nvSpPr>
        <p:spPr>
          <a:xfrm>
            <a:off x="8441485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7353C824-937A-E110-963F-5F8649640E2E}"/>
              </a:ext>
            </a:extLst>
          </p:cNvPr>
          <p:cNvSpPr txBox="1"/>
          <p:nvPr/>
        </p:nvSpPr>
        <p:spPr>
          <a:xfrm>
            <a:off x="7644164" y="5325478"/>
            <a:ext cx="317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실제 작동 영상</a:t>
            </a:r>
            <a:endParaRPr lang="ko-KR" altLang="en-US" sz="2000" dirty="0"/>
          </a:p>
        </p:txBody>
      </p:sp>
      <p:pic>
        <p:nvPicPr>
          <p:cNvPr id="12" name="KakaoTalk_20230522_02134837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00670" y="1333752"/>
            <a:ext cx="5755956" cy="32377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32" y="1324977"/>
            <a:ext cx="5606930" cy="326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3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=""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664238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5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463620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 smtClean="0">
                  <a:solidFill>
                    <a:schemeClr val="bg1"/>
                  </a:solidFill>
                  <a:latin typeface="+mn-ea"/>
                </a:rPr>
                <a:t>보완할 점 및 후기</a:t>
              </a:r>
              <a:endParaRPr lang="ko-KR" altLang="en-US" sz="48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=""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=""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7826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02CED0DE-6F71-71B8-7E6B-E4BBFE0015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31"/>
          <a:stretch/>
        </p:blipFill>
        <p:spPr>
          <a:xfrm>
            <a:off x="6096000" y="0"/>
            <a:ext cx="6108378" cy="685800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1229707" y="721892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/>
                </a:solidFill>
                <a:latin typeface="+mj-ea"/>
                <a:ea typeface="+mj-ea"/>
              </a:rPr>
              <a:t>목차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856247" y="2300644"/>
            <a:ext cx="1554627" cy="523220"/>
            <a:chOff x="1856247" y="2300644"/>
            <a:chExt cx="1554627" cy="523220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CE308183-DB54-F711-9B69-C8C5752AF7AF}"/>
                </a:ext>
              </a:extLst>
            </p:cNvPr>
            <p:cNvSpPr txBox="1"/>
            <p:nvPr/>
          </p:nvSpPr>
          <p:spPr>
            <a:xfrm>
              <a:off x="1856247" y="2362199"/>
              <a:ext cx="3048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1"/>
                  </a:solidFill>
                </a:rPr>
                <a:t>1</a:t>
              </a:r>
              <a:endParaRPr lang="ko-KR" altLang="en-US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BC5F8E78-68AC-B048-5336-EE835D4169E6}"/>
                </a:ext>
              </a:extLst>
            </p:cNvPr>
            <p:cNvSpPr txBox="1"/>
            <p:nvPr/>
          </p:nvSpPr>
          <p:spPr>
            <a:xfrm>
              <a:off x="2585007" y="2300644"/>
              <a:ext cx="8258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accent1"/>
                  </a:solidFill>
                </a:rPr>
                <a:t>개요</a:t>
              </a:r>
              <a:endParaRPr lang="ko-KR" altLang="en-US" sz="2800" spc="-3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856247" y="3011783"/>
            <a:ext cx="2277582" cy="523220"/>
            <a:chOff x="1856247" y="3063354"/>
            <a:chExt cx="2277582" cy="523220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313F5BEB-A29E-EC98-4681-67E53CB0B3C2}"/>
                </a:ext>
              </a:extLst>
            </p:cNvPr>
            <p:cNvSpPr txBox="1"/>
            <p:nvPr/>
          </p:nvSpPr>
          <p:spPr>
            <a:xfrm>
              <a:off x="1856247" y="3124909"/>
              <a:ext cx="341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1"/>
                  </a:solidFill>
                </a:rPr>
                <a:t>2</a:t>
              </a:r>
              <a:endParaRPr lang="ko-KR" altLang="en-US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15EF1453-BC33-8329-E803-35808F5E93AA}"/>
                </a:ext>
              </a:extLst>
            </p:cNvPr>
            <p:cNvSpPr txBox="1"/>
            <p:nvPr/>
          </p:nvSpPr>
          <p:spPr>
            <a:xfrm>
              <a:off x="2585007" y="3063354"/>
              <a:ext cx="15488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accent1"/>
                  </a:solidFill>
                </a:rPr>
                <a:t>배경 설명</a:t>
              </a:r>
              <a:endParaRPr lang="ko-KR" altLang="en-US" sz="2800" spc="-3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851134" y="3784477"/>
            <a:ext cx="2277582" cy="523220"/>
            <a:chOff x="1856247" y="3930562"/>
            <a:chExt cx="2277582" cy="523220"/>
          </a:xfrm>
        </p:grpSpPr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C67FBC02-6717-E326-10F3-EED37C2CE102}"/>
                </a:ext>
              </a:extLst>
            </p:cNvPr>
            <p:cNvSpPr txBox="1"/>
            <p:nvPr/>
          </p:nvSpPr>
          <p:spPr>
            <a:xfrm>
              <a:off x="1856247" y="3992117"/>
              <a:ext cx="3481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1"/>
                  </a:solidFill>
                </a:rPr>
                <a:t>3</a:t>
              </a:r>
              <a:endParaRPr lang="ko-KR" altLang="en-US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475A99F0-E26F-49EF-19FA-5DA225DF25D0}"/>
                </a:ext>
              </a:extLst>
            </p:cNvPr>
            <p:cNvSpPr txBox="1"/>
            <p:nvPr/>
          </p:nvSpPr>
          <p:spPr>
            <a:xfrm>
              <a:off x="2585007" y="3930562"/>
              <a:ext cx="15488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accent1"/>
                  </a:solidFill>
                </a:rPr>
                <a:t>코드 설명</a:t>
              </a:r>
              <a:endParaRPr lang="ko-KR" altLang="en-US" sz="2800" spc="-3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EC5CD14-4594-1730-18CF-710701846C6F}"/>
              </a:ext>
            </a:extLst>
          </p:cNvPr>
          <p:cNvSpPr txBox="1"/>
          <p:nvPr/>
        </p:nvSpPr>
        <p:spPr>
          <a:xfrm>
            <a:off x="1851134" y="4680281"/>
            <a:ext cx="352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4BB9965-4F0D-8E0C-4C5A-019C795529F3}"/>
              </a:ext>
            </a:extLst>
          </p:cNvPr>
          <p:cNvSpPr txBox="1"/>
          <p:nvPr/>
        </p:nvSpPr>
        <p:spPr>
          <a:xfrm>
            <a:off x="2579894" y="4618726"/>
            <a:ext cx="3315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smtClean="0">
                <a:solidFill>
                  <a:schemeClr val="accent1"/>
                </a:solidFill>
              </a:rPr>
              <a:t>프로젝트 </a:t>
            </a:r>
            <a:r>
              <a:rPr lang="ko-KR" altLang="en-US" sz="2800" spc="-300" dirty="0">
                <a:solidFill>
                  <a:schemeClr val="accent1"/>
                </a:solidFill>
              </a:rPr>
              <a:t>시연 및 영상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E4BB9965-4F0D-8E0C-4C5A-019C795529F3}"/>
              </a:ext>
            </a:extLst>
          </p:cNvPr>
          <p:cNvSpPr txBox="1"/>
          <p:nvPr/>
        </p:nvSpPr>
        <p:spPr>
          <a:xfrm>
            <a:off x="2579894" y="5452975"/>
            <a:ext cx="2674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smtClean="0">
                <a:solidFill>
                  <a:schemeClr val="accent1"/>
                </a:solidFill>
              </a:rPr>
              <a:t>보완할 점 및 후기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627B173C-BF4B-5D6B-514A-71779E736CDB}"/>
              </a:ext>
            </a:extLst>
          </p:cNvPr>
          <p:cNvSpPr txBox="1"/>
          <p:nvPr/>
        </p:nvSpPr>
        <p:spPr>
          <a:xfrm>
            <a:off x="2585007" y="986190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+mn-ea"/>
              </a:rPr>
              <a:t>table of contents</a:t>
            </a:r>
            <a:endParaRPr lang="ko-KR" altLang="en-US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3D258E78-E0A3-AE12-64E5-C4481F9EEFE4}"/>
              </a:ext>
            </a:extLst>
          </p:cNvPr>
          <p:cNvSpPr txBox="1"/>
          <p:nvPr/>
        </p:nvSpPr>
        <p:spPr>
          <a:xfrm>
            <a:off x="9987228" y="643778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CEC5CD14-4594-1730-18CF-710701846C6F}"/>
              </a:ext>
            </a:extLst>
          </p:cNvPr>
          <p:cNvSpPr txBox="1"/>
          <p:nvPr/>
        </p:nvSpPr>
        <p:spPr>
          <a:xfrm>
            <a:off x="1859686" y="5514530"/>
            <a:ext cx="352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987228" y="6437787"/>
            <a:ext cx="2194833" cy="230832"/>
          </a:xfrm>
          <a:prstGeom prst="rect">
            <a:avLst/>
          </a:prstGeom>
          <a:solidFill>
            <a:srgbClr val="CECF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5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148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진행했던 순서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CCCA016-C3D2-955F-012A-E18CDC3A14BA}"/>
              </a:ext>
            </a:extLst>
          </p:cNvPr>
          <p:cNvSpPr/>
          <p:nvPr/>
        </p:nvSpPr>
        <p:spPr>
          <a:xfrm>
            <a:off x="739382" y="1067138"/>
            <a:ext cx="7217470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="" xmlns:a16="http://schemas.microsoft.com/office/drawing/2014/main" id="{9D758C93-DE1A-7108-6950-9E0416DEFAB3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073452" y="3657779"/>
            <a:ext cx="7739192" cy="2633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8A1F3E0B-13AF-3324-EB69-85A207AF6982}"/>
              </a:ext>
            </a:extLst>
          </p:cNvPr>
          <p:cNvSpPr/>
          <p:nvPr/>
        </p:nvSpPr>
        <p:spPr>
          <a:xfrm>
            <a:off x="8812644" y="1050562"/>
            <a:ext cx="2560508" cy="5219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="" xmlns:a16="http://schemas.microsoft.com/office/drawing/2014/main" id="{5A0FA901-53D4-B76D-CCF0-3A9E2A49AC42}"/>
              </a:ext>
            </a:extLst>
          </p:cNvPr>
          <p:cNvSpPr/>
          <p:nvPr/>
        </p:nvSpPr>
        <p:spPr>
          <a:xfrm>
            <a:off x="107345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="" xmlns:a16="http://schemas.microsoft.com/office/drawing/2014/main" id="{4B75C303-81E5-C6A9-A7BE-944597D1B4BB}"/>
              </a:ext>
            </a:extLst>
          </p:cNvPr>
          <p:cNvSpPr/>
          <p:nvPr/>
        </p:nvSpPr>
        <p:spPr>
          <a:xfrm>
            <a:off x="341739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="" xmlns:a16="http://schemas.microsoft.com/office/drawing/2014/main" id="{F7FD1A94-54C7-314E-1373-FCC29DAAB342}"/>
              </a:ext>
            </a:extLst>
          </p:cNvPr>
          <p:cNvSpPr/>
          <p:nvPr/>
        </p:nvSpPr>
        <p:spPr>
          <a:xfrm>
            <a:off x="5761333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DBF584D-4223-2877-D31E-6B66405A4D31}"/>
              </a:ext>
            </a:extLst>
          </p:cNvPr>
          <p:cNvSpPr txBox="1"/>
          <p:nvPr/>
        </p:nvSpPr>
        <p:spPr>
          <a:xfrm>
            <a:off x="1283922" y="2642116"/>
            <a:ext cx="14824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Black Jack</a:t>
            </a:r>
          </a:p>
          <a:p>
            <a:pPr algn="ctr"/>
            <a:endParaRPr lang="en-US" altLang="ko-KR" dirty="0" smtClean="0"/>
          </a:p>
          <a:p>
            <a:pPr algn="ctr"/>
            <a:r>
              <a:rPr lang="en-US" altLang="ko-KR" dirty="0" smtClean="0"/>
              <a:t> </a:t>
            </a:r>
            <a:r>
              <a:rPr lang="ko-KR" altLang="en-US" dirty="0" smtClean="0"/>
              <a:t>지갑 구현</a:t>
            </a:r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smtClean="0"/>
              <a:t>얼굴 인식</a:t>
            </a:r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r>
              <a:rPr lang="ko-KR" altLang="en-US" dirty="0" smtClean="0"/>
              <a:t>블랙리스트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1200E7F-A953-0C5F-A2F9-9C52656ED3C5}"/>
              </a:ext>
            </a:extLst>
          </p:cNvPr>
          <p:cNvSpPr txBox="1"/>
          <p:nvPr/>
        </p:nvSpPr>
        <p:spPr>
          <a:xfrm>
            <a:off x="3589397" y="2915949"/>
            <a:ext cx="15594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Black Jack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 smtClean="0"/>
              <a:t>지갑 구현</a:t>
            </a:r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smtClean="0"/>
              <a:t>얼굴 인식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67729DA9-1C06-F2F3-25BE-0D12CADB2BB1}"/>
              </a:ext>
            </a:extLst>
          </p:cNvPr>
          <p:cNvSpPr txBox="1"/>
          <p:nvPr/>
        </p:nvSpPr>
        <p:spPr>
          <a:xfrm>
            <a:off x="8812644" y="3054448"/>
            <a:ext cx="25605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chemeClr val="accent1"/>
                </a:solidFill>
                <a:latin typeface="+mj-ea"/>
                <a:ea typeface="+mj-ea"/>
              </a:rPr>
              <a:t>기대에 </a:t>
            </a:r>
            <a:r>
              <a:rPr lang="ko-KR" altLang="en-US" sz="2800" b="1" dirty="0" err="1" smtClean="0">
                <a:solidFill>
                  <a:schemeClr val="accent1"/>
                </a:solidFill>
                <a:latin typeface="+mj-ea"/>
                <a:ea typeface="+mj-ea"/>
              </a:rPr>
              <a:t>못미친</a:t>
            </a:r>
            <a:r>
              <a:rPr lang="ko-KR" altLang="en-US" sz="2800" b="1" dirty="0" smtClean="0">
                <a:solidFill>
                  <a:schemeClr val="accent1"/>
                </a:solidFill>
                <a:latin typeface="+mj-ea"/>
                <a:ea typeface="+mj-ea"/>
              </a:rPr>
              <a:t> 결과물</a:t>
            </a:r>
            <a:endParaRPr lang="ko-KR" altLang="en-US" sz="28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922732" y="6356700"/>
            <a:ext cx="2281646" cy="357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21200E7F-A953-0C5F-A2F9-9C52656ED3C5}"/>
              </a:ext>
            </a:extLst>
          </p:cNvPr>
          <p:cNvSpPr txBox="1"/>
          <p:nvPr/>
        </p:nvSpPr>
        <p:spPr>
          <a:xfrm>
            <a:off x="5933338" y="3054448"/>
            <a:ext cx="1559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숫자 야구 </a:t>
            </a:r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smtClean="0"/>
              <a:t>얼굴 인식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891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778E7A99-2F57-DF62-F795-10681CB164FF}"/>
              </a:ext>
            </a:extLst>
          </p:cNvPr>
          <p:cNvSpPr/>
          <p:nvPr/>
        </p:nvSpPr>
        <p:spPr>
          <a:xfrm>
            <a:off x="1045410" y="1721182"/>
            <a:ext cx="4126831" cy="4126831"/>
          </a:xfrm>
          <a:prstGeom prst="ellipse">
            <a:avLst/>
          </a:prstGeom>
          <a:solidFill>
            <a:srgbClr val="F3F9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43B84433-B0FE-A780-2874-EE3A5E879D9D}"/>
              </a:ext>
            </a:extLst>
          </p:cNvPr>
          <p:cNvSpPr/>
          <p:nvPr/>
        </p:nvSpPr>
        <p:spPr>
          <a:xfrm>
            <a:off x="7045161" y="1721181"/>
            <a:ext cx="4126831" cy="4126831"/>
          </a:xfrm>
          <a:prstGeom prst="ellipse">
            <a:avLst/>
          </a:prstGeom>
          <a:solidFill>
            <a:srgbClr val="F3F9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5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부족했던 점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4630D0C4-CD27-311E-F616-B633CC9CE878}"/>
              </a:ext>
            </a:extLst>
          </p:cNvPr>
          <p:cNvSpPr/>
          <p:nvPr/>
        </p:nvSpPr>
        <p:spPr>
          <a:xfrm>
            <a:off x="4045284" y="1721183"/>
            <a:ext cx="4126831" cy="412683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BAA071E5-2661-94C6-E0C0-740E74273F70}"/>
              </a:ext>
            </a:extLst>
          </p:cNvPr>
          <p:cNvSpPr txBox="1"/>
          <p:nvPr/>
        </p:nvSpPr>
        <p:spPr>
          <a:xfrm>
            <a:off x="4682690" y="3391757"/>
            <a:ext cx="2900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-300" dirty="0" smtClean="0">
                <a:solidFill>
                  <a:schemeClr val="accent1">
                    <a:lumMod val="50000"/>
                  </a:schemeClr>
                </a:solidFill>
              </a:rPr>
              <a:t>코딩 실력 부족</a:t>
            </a:r>
            <a:endParaRPr lang="ko-KR" altLang="en-US" sz="3600" b="1" spc="-3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11566C0E-EB8B-BC07-D168-1468C507E345}"/>
              </a:ext>
            </a:extLst>
          </p:cNvPr>
          <p:cNvSpPr txBox="1"/>
          <p:nvPr/>
        </p:nvSpPr>
        <p:spPr>
          <a:xfrm>
            <a:off x="1369847" y="3453312"/>
            <a:ext cx="2696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 err="1" smtClean="0">
                <a:solidFill>
                  <a:schemeClr val="accent1">
                    <a:lumMod val="50000"/>
                  </a:schemeClr>
                </a:solidFill>
              </a:rPr>
              <a:t>OpenCV</a:t>
            </a:r>
            <a:r>
              <a:rPr lang="en-US" altLang="ko-KR" sz="2800" spc="-3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sz="2800" spc="-300" dirty="0" smtClean="0">
                <a:solidFill>
                  <a:schemeClr val="accent1">
                    <a:lumMod val="50000"/>
                  </a:schemeClr>
                </a:solidFill>
              </a:rPr>
              <a:t>이해부족</a:t>
            </a:r>
            <a:endParaRPr lang="ko-KR" altLang="en-US" sz="2800" spc="-3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139DE83F-8853-D272-76F6-4149BE895E69}"/>
              </a:ext>
            </a:extLst>
          </p:cNvPr>
          <p:cNvSpPr txBox="1"/>
          <p:nvPr/>
        </p:nvSpPr>
        <p:spPr>
          <a:xfrm>
            <a:off x="8809521" y="3391757"/>
            <a:ext cx="825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800" spc="-300" dirty="0" smtClean="0">
                <a:solidFill>
                  <a:schemeClr val="accent1">
                    <a:lumMod val="50000"/>
                  </a:schemeClr>
                </a:solidFill>
              </a:rPr>
              <a:t>시간</a:t>
            </a:r>
            <a:endParaRPr lang="ko-KR" altLang="en-US" sz="2800" spc="-3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922732" y="6356700"/>
            <a:ext cx="2281646" cy="357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32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056909" y="1307921"/>
            <a:ext cx="10078181" cy="4535092"/>
            <a:chOff x="1056909" y="1307921"/>
            <a:chExt cx="10078181" cy="4535092"/>
          </a:xfrm>
        </p:grpSpPr>
        <p:sp>
          <p:nvSpPr>
            <p:cNvPr id="2" name="직사각형 1">
              <a:extLst>
                <a:ext uri="{FF2B5EF4-FFF2-40B4-BE49-F238E27FC236}">
                  <a16:creationId xmlns="" xmlns:a16="http://schemas.microsoft.com/office/drawing/2014/main" id="{967BAD30-9FBB-F60C-C45E-BD43DE1FF872}"/>
                </a:ext>
              </a:extLst>
            </p:cNvPr>
            <p:cNvSpPr>
              <a:spLocks/>
            </p:cNvSpPr>
            <p:nvPr/>
          </p:nvSpPr>
          <p:spPr>
            <a:xfrm>
              <a:off x="1056909" y="1307921"/>
              <a:ext cx="5040000" cy="22680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="" xmlns:a16="http://schemas.microsoft.com/office/drawing/2014/main" id="{2622A98D-EE2C-E33C-7F26-6BAB35BB0896}"/>
                </a:ext>
              </a:extLst>
            </p:cNvPr>
            <p:cNvSpPr>
              <a:spLocks/>
            </p:cNvSpPr>
            <p:nvPr/>
          </p:nvSpPr>
          <p:spPr>
            <a:xfrm>
              <a:off x="6092950" y="1307921"/>
              <a:ext cx="5040000" cy="22680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="" xmlns:a16="http://schemas.microsoft.com/office/drawing/2014/main" id="{99240460-DE28-0B18-0AEA-5EE9C09F33BF}"/>
                </a:ext>
              </a:extLst>
            </p:cNvPr>
            <p:cNvSpPr>
              <a:spLocks/>
            </p:cNvSpPr>
            <p:nvPr/>
          </p:nvSpPr>
          <p:spPr>
            <a:xfrm>
              <a:off x="1056910" y="3575013"/>
              <a:ext cx="5040000" cy="22680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="" xmlns:a16="http://schemas.microsoft.com/office/drawing/2014/main" id="{EE76A9AB-43AF-7608-E148-C74A8A5498F1}"/>
                </a:ext>
              </a:extLst>
            </p:cNvPr>
            <p:cNvSpPr>
              <a:spLocks/>
            </p:cNvSpPr>
            <p:nvPr/>
          </p:nvSpPr>
          <p:spPr>
            <a:xfrm>
              <a:off x="6095090" y="3575013"/>
              <a:ext cx="5040000" cy="2268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5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148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안타까웠던 점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="" xmlns:a16="http://schemas.microsoft.com/office/drawing/2014/main" id="{D0194574-FB3C-1D70-31D3-415D53E03985}"/>
              </a:ext>
            </a:extLst>
          </p:cNvPr>
          <p:cNvSpPr txBox="1"/>
          <p:nvPr/>
        </p:nvSpPr>
        <p:spPr>
          <a:xfrm>
            <a:off x="1309360" y="1600224"/>
            <a:ext cx="476272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얼굴 인식 속도가 카메라가 켜지는 속도보다 빨라 오류가 발생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err="1" smtClean="0">
                <a:solidFill>
                  <a:schemeClr val="bg1"/>
                </a:solidFill>
                <a:latin typeface="+mn-ea"/>
              </a:rPr>
              <a:t>OpenCV</a:t>
            </a: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에 대한 이해도 부족으로 응용부족</a:t>
            </a:r>
            <a:endParaRPr lang="en-US" altLang="ko-KR" spc="-150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="" xmlns:a16="http://schemas.microsoft.com/office/drawing/2014/main" id="{920EF9E1-A069-DDDF-05BE-BB721EEE9931}"/>
              </a:ext>
            </a:extLst>
          </p:cNvPr>
          <p:cNvSpPr txBox="1"/>
          <p:nvPr/>
        </p:nvSpPr>
        <p:spPr>
          <a:xfrm>
            <a:off x="6130291" y="1489166"/>
            <a:ext cx="47106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추가 부품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(Motor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등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사용하지 못함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얼굴 </a:t>
            </a:r>
            <a:r>
              <a:rPr lang="ko-KR" altLang="en-US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인식시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추가적인 동작을 했었으면 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="" xmlns:a16="http://schemas.microsoft.com/office/drawing/2014/main" id="{2583BD6D-4004-DE6D-80A0-7806E3DBC9E6}"/>
              </a:ext>
            </a:extLst>
          </p:cNvPr>
          <p:cNvSpPr txBox="1"/>
          <p:nvPr/>
        </p:nvSpPr>
        <p:spPr>
          <a:xfrm>
            <a:off x="1309359" y="3821349"/>
            <a:ext cx="45950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pc="-150" dirty="0" smtClean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코딩 실력 부족으로 </a:t>
            </a:r>
            <a:r>
              <a:rPr lang="ko-KR" altLang="en-US" spc="-150" dirty="0" err="1" smtClean="0">
                <a:solidFill>
                  <a:schemeClr val="bg1"/>
                </a:solidFill>
                <a:latin typeface="+mn-ea"/>
              </a:rPr>
              <a:t>블랙잭</a:t>
            </a: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pc="-150" dirty="0" err="1" smtClean="0">
                <a:solidFill>
                  <a:schemeClr val="bg1"/>
                </a:solidFill>
                <a:latin typeface="+mn-ea"/>
              </a:rPr>
              <a:t>미구현이</a:t>
            </a: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 아쉬움</a:t>
            </a:r>
            <a:endParaRPr lang="en-US" altLang="ko-KR" spc="-150" dirty="0" smtClean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지갑을 구현함으로써 더 </a:t>
            </a:r>
            <a:r>
              <a:rPr lang="ko-KR" altLang="en-US" spc="-150" dirty="0" err="1" smtClean="0">
                <a:solidFill>
                  <a:schemeClr val="bg1"/>
                </a:solidFill>
                <a:latin typeface="+mn-ea"/>
              </a:rPr>
              <a:t>실제같은</a:t>
            </a: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 게임을 만들었으면 함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="" xmlns:a16="http://schemas.microsoft.com/office/drawing/2014/main" id="{8C8C12D1-5727-67EA-B55C-C2B5453626CC}"/>
              </a:ext>
            </a:extLst>
          </p:cNvPr>
          <p:cNvSpPr txBox="1"/>
          <p:nvPr/>
        </p:nvSpPr>
        <p:spPr>
          <a:xfrm>
            <a:off x="6522045" y="3775659"/>
            <a:ext cx="431892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실제 카지노처럼 구현을 위해 블랙리스트 시스템을 넣었으면 했음</a:t>
            </a:r>
            <a:endParaRPr lang="en-US" altLang="ko-KR" spc="-150" dirty="0" smtClean="0">
              <a:solidFill>
                <a:schemeClr val="bg1"/>
              </a:solidFill>
              <a:latin typeface="+mn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각기 다른 얼굴로 로그인 시 다중계정 구현이 아쉬움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922732" y="6356700"/>
            <a:ext cx="2281646" cy="357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TextBox 231">
            <a:extLst>
              <a:ext uri="{FF2B5EF4-FFF2-40B4-BE49-F238E27FC236}">
                <a16:creationId xmlns="" xmlns:a16="http://schemas.microsoft.com/office/drawing/2014/main" id="{E9A656FD-999E-0038-08E8-BDA20E801E0D}"/>
              </a:ext>
            </a:extLst>
          </p:cNvPr>
          <p:cNvSpPr txBox="1"/>
          <p:nvPr/>
        </p:nvSpPr>
        <p:spPr>
          <a:xfrm>
            <a:off x="4318314" y="3088188"/>
            <a:ext cx="17911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OpenCV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D3434C7F-C093-BA7D-9108-A8E2353E5D37}"/>
              </a:ext>
            </a:extLst>
          </p:cNvPr>
          <p:cNvSpPr txBox="1"/>
          <p:nvPr/>
        </p:nvSpPr>
        <p:spPr>
          <a:xfrm>
            <a:off x="6106462" y="3102622"/>
            <a:ext cx="197201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Raspberry Pi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="" xmlns:a16="http://schemas.microsoft.com/office/drawing/2014/main" id="{63D5E06C-4588-BE8C-576C-9633A93E2DBE}"/>
              </a:ext>
            </a:extLst>
          </p:cNvPr>
          <p:cNvSpPr txBox="1"/>
          <p:nvPr/>
        </p:nvSpPr>
        <p:spPr>
          <a:xfrm>
            <a:off x="6109429" y="3553562"/>
            <a:ext cx="196904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기타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="" xmlns:a16="http://schemas.microsoft.com/office/drawing/2014/main" id="{D3434C7F-C093-BA7D-9108-A8E2353E5D37}"/>
              </a:ext>
            </a:extLst>
          </p:cNvPr>
          <p:cNvSpPr txBox="1"/>
          <p:nvPr/>
        </p:nvSpPr>
        <p:spPr>
          <a:xfrm>
            <a:off x="4935949" y="3549853"/>
            <a:ext cx="1170513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TCP/IP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0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E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그림 225">
            <a:extLst>
              <a:ext uri="{FF2B5EF4-FFF2-40B4-BE49-F238E27FC236}">
                <a16:creationId xmlns="" xmlns:a16="http://schemas.microsoft.com/office/drawing/2014/main" id="{E9F710E5-3FCD-3534-52F4-43CAFFA856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7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29" name="TextBox 228">
            <a:extLst>
              <a:ext uri="{FF2B5EF4-FFF2-40B4-BE49-F238E27FC236}">
                <a16:creationId xmlns="" xmlns:a16="http://schemas.microsoft.com/office/drawing/2014/main" id="{82E972E3-5A9F-5EC8-8519-037C335D1561}"/>
              </a:ext>
            </a:extLst>
          </p:cNvPr>
          <p:cNvSpPr txBox="1"/>
          <p:nvPr/>
        </p:nvSpPr>
        <p:spPr>
          <a:xfrm flipH="1">
            <a:off x="566418" y="2388295"/>
            <a:ext cx="49961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단순하게 설명할 수 없다면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r>
              <a:rPr lang="ko-KR" altLang="en-US" sz="3200" b="1" dirty="0">
                <a:solidFill>
                  <a:schemeClr val="bg1"/>
                </a:solidFill>
              </a:rPr>
              <a:t>제대로 이해하지 못한 것이다</a:t>
            </a:r>
            <a:r>
              <a:rPr lang="en-US" altLang="ko-KR" sz="3200" b="1" dirty="0">
                <a:solidFill>
                  <a:schemeClr val="bg1"/>
                </a:solidFill>
              </a:rPr>
              <a:t>. 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="" xmlns:a16="http://schemas.microsoft.com/office/drawing/2014/main" id="{99BAEDBE-12FD-5EE1-9883-1EEE1DBAB417}"/>
              </a:ext>
            </a:extLst>
          </p:cNvPr>
          <p:cNvSpPr txBox="1"/>
          <p:nvPr/>
        </p:nvSpPr>
        <p:spPr>
          <a:xfrm flipH="1">
            <a:off x="566417" y="3792914"/>
            <a:ext cx="4996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아인슈타인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2E972E3-5A9F-5EC8-8519-037C335D1561}"/>
              </a:ext>
            </a:extLst>
          </p:cNvPr>
          <p:cNvSpPr txBox="1"/>
          <p:nvPr/>
        </p:nvSpPr>
        <p:spPr>
          <a:xfrm flipH="1">
            <a:off x="4905282" y="3685192"/>
            <a:ext cx="2381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내가 그렇다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34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gscf.slidemembers.com/docs/1/1/355/thank_you_ppt_background_35437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19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513806" y="3971109"/>
            <a:ext cx="11068594" cy="1332411"/>
          </a:xfrm>
          <a:prstGeom prst="roundRect">
            <a:avLst/>
          </a:prstGeom>
          <a:solidFill>
            <a:srgbClr val="5A6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2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=""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3020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131638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 smtClean="0">
                  <a:solidFill>
                    <a:schemeClr val="bg1"/>
                  </a:solidFill>
                  <a:latin typeface="+mn-ea"/>
                </a:rPr>
                <a:t>개요</a:t>
              </a:r>
              <a:endParaRPr lang="ko-KR" altLang="en-US" sz="48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=""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=""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직사각형 7"/>
          <p:cNvSpPr/>
          <p:nvPr/>
        </p:nvSpPr>
        <p:spPr>
          <a:xfrm>
            <a:off x="9413965" y="5699760"/>
            <a:ext cx="2778035" cy="115824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F5C1ACF7-8A35-25CF-FF70-3E0814963361}"/>
              </a:ext>
            </a:extLst>
          </p:cNvPr>
          <p:cNvCxnSpPr/>
          <p:nvPr/>
        </p:nvCxnSpPr>
        <p:spPr>
          <a:xfrm>
            <a:off x="0" y="346551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="" xmlns:a16="http://schemas.microsoft.com/office/drawing/2014/main" id="{68BDFDEA-2A55-402D-6599-C07C84E494E6}"/>
              </a:ext>
            </a:extLst>
          </p:cNvPr>
          <p:cNvSpPr/>
          <p:nvPr/>
        </p:nvSpPr>
        <p:spPr>
          <a:xfrm>
            <a:off x="818148" y="2081463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F001C1F6-1EBD-E5CE-94C9-5878C1918FEC}"/>
              </a:ext>
            </a:extLst>
          </p:cNvPr>
          <p:cNvSpPr/>
          <p:nvPr/>
        </p:nvSpPr>
        <p:spPr>
          <a:xfrm>
            <a:off x="8678779" y="2081463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F8E857DD-B7DA-4C94-4B41-487CC595ADF3}"/>
              </a:ext>
            </a:extLst>
          </p:cNvPr>
          <p:cNvSpPr/>
          <p:nvPr/>
        </p:nvSpPr>
        <p:spPr>
          <a:xfrm>
            <a:off x="4756485" y="2081462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5FB81F6-76A1-1777-8953-CB7B9A32A7A3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요약 </a:t>
            </a:r>
            <a:r>
              <a:rPr lang="en-US" altLang="ko-KR" sz="28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| Overview</a:t>
            </a:r>
            <a:endParaRPr lang="ko-KR" altLang="en-US" sz="2800" b="1" spc="-3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944080C-AE31-0B6A-5362-529043FB2DAB}"/>
              </a:ext>
            </a:extLst>
          </p:cNvPr>
          <p:cNvSpPr txBox="1"/>
          <p:nvPr/>
        </p:nvSpPr>
        <p:spPr>
          <a:xfrm>
            <a:off x="1271480" y="3173125"/>
            <a:ext cx="1788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err="1" smtClean="0">
                <a:solidFill>
                  <a:schemeClr val="accent1">
                    <a:lumMod val="50000"/>
                  </a:schemeClr>
                </a:solidFill>
              </a:rPr>
              <a:t>OpenCV</a:t>
            </a:r>
            <a:endParaRPr lang="ko-KR" altLang="en-US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83DC3D5-AD91-D8AB-C428-25FDAE44CB12}"/>
              </a:ext>
            </a:extLst>
          </p:cNvPr>
          <p:cNvSpPr txBox="1"/>
          <p:nvPr/>
        </p:nvSpPr>
        <p:spPr>
          <a:xfrm>
            <a:off x="5330801" y="3173125"/>
            <a:ext cx="1585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accent1">
                    <a:lumMod val="50000"/>
                  </a:schemeClr>
                </a:solidFill>
              </a:rPr>
              <a:t>TCP/IP</a:t>
            </a:r>
            <a:endParaRPr lang="ko-KR" altLang="en-US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BE54AF5-E257-82CE-23EB-3A7247442C43}"/>
              </a:ext>
            </a:extLst>
          </p:cNvPr>
          <p:cNvSpPr txBox="1"/>
          <p:nvPr/>
        </p:nvSpPr>
        <p:spPr>
          <a:xfrm>
            <a:off x="9288799" y="3173125"/>
            <a:ext cx="1585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accent1">
                    <a:lumMod val="50000"/>
                  </a:schemeClr>
                </a:solidFill>
              </a:rPr>
              <a:t>GPIO</a:t>
            </a:r>
            <a:endParaRPr lang="ko-KR" altLang="en-US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910354" y="6400800"/>
            <a:ext cx="2281646" cy="357051"/>
          </a:xfrm>
          <a:prstGeom prst="rect">
            <a:avLst/>
          </a:prstGeom>
          <a:solidFill>
            <a:srgbClr val="C7E0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7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C6EB160-51C4-F595-5A3E-32CDB1308402}"/>
              </a:ext>
            </a:extLst>
          </p:cNvPr>
          <p:cNvSpPr txBox="1"/>
          <p:nvPr/>
        </p:nvSpPr>
        <p:spPr>
          <a:xfrm flipH="1">
            <a:off x="438296" y="486035"/>
            <a:ext cx="48731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spc="-300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순서도</a:t>
            </a:r>
            <a:endParaRPr lang="ko-KR" altLang="en-US" sz="5000" b="1" spc="-300" dirty="0">
              <a:solidFill>
                <a:schemeClr val="accent5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767612" y="5421566"/>
            <a:ext cx="1862356" cy="8732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Server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1268837" y="3856695"/>
            <a:ext cx="1862356" cy="8732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LED(Python)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4767612" y="2620701"/>
            <a:ext cx="1862356" cy="8732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Face Detect Function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4767612" y="1414586"/>
            <a:ext cx="1862356" cy="8732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OpenCV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767612" y="3826816"/>
            <a:ext cx="1862356" cy="8732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Client</a:t>
            </a:r>
            <a:endParaRPr lang="ko-KR" altLang="en-US" dirty="0"/>
          </a:p>
        </p:txBody>
      </p:sp>
      <p:cxnSp>
        <p:nvCxnSpPr>
          <p:cNvPr id="30" name="직선 화살표 연결선 29"/>
          <p:cNvCxnSpPr>
            <a:stCxn id="28" idx="2"/>
            <a:endCxn id="27" idx="0"/>
          </p:cNvCxnSpPr>
          <p:nvPr/>
        </p:nvCxnSpPr>
        <p:spPr>
          <a:xfrm>
            <a:off x="5698790" y="2287797"/>
            <a:ext cx="0" cy="3329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7" idx="3"/>
            <a:endCxn id="34" idx="1"/>
          </p:cNvCxnSpPr>
          <p:nvPr/>
        </p:nvCxnSpPr>
        <p:spPr>
          <a:xfrm>
            <a:off x="6629968" y="3057307"/>
            <a:ext cx="11916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>
            <a:off x="5995352" y="4700027"/>
            <a:ext cx="13562" cy="7514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1939422" y="4729905"/>
            <a:ext cx="2828190" cy="14312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7821641" y="2620701"/>
            <a:ext cx="1862356" cy="8732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Face Detect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7821641" y="3826816"/>
            <a:ext cx="1862356" cy="8732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Command Client</a:t>
            </a:r>
            <a:endParaRPr lang="ko-KR" altLang="en-US" dirty="0"/>
          </a:p>
        </p:txBody>
      </p:sp>
      <p:cxnSp>
        <p:nvCxnSpPr>
          <p:cNvPr id="36" name="직선 화살표 연결선 35"/>
          <p:cNvCxnSpPr>
            <a:endCxn id="35" idx="0"/>
          </p:cNvCxnSpPr>
          <p:nvPr/>
        </p:nvCxnSpPr>
        <p:spPr>
          <a:xfrm>
            <a:off x="8752819" y="3469037"/>
            <a:ext cx="0" cy="3577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35" idx="1"/>
            <a:endCxn id="29" idx="3"/>
          </p:cNvCxnSpPr>
          <p:nvPr/>
        </p:nvCxnSpPr>
        <p:spPr>
          <a:xfrm flipH="1">
            <a:off x="6629968" y="4263422"/>
            <a:ext cx="11916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V="1">
            <a:off x="5265947" y="4670147"/>
            <a:ext cx="16173" cy="721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25" idx="1"/>
          </p:cNvCxnSpPr>
          <p:nvPr/>
        </p:nvCxnSpPr>
        <p:spPr>
          <a:xfrm flipH="1" flipV="1">
            <a:off x="2579404" y="4700027"/>
            <a:ext cx="2188208" cy="11581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9910354" y="6400800"/>
            <a:ext cx="2281646" cy="357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77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9910354" y="6400800"/>
            <a:ext cx="2281646" cy="357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813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개요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A533E35D-5D7C-9775-C063-E4161DFEE7C5}"/>
              </a:ext>
            </a:extLst>
          </p:cNvPr>
          <p:cNvSpPr/>
          <p:nvPr/>
        </p:nvSpPr>
        <p:spPr>
          <a:xfrm>
            <a:off x="1010193" y="4282446"/>
            <a:ext cx="9614262" cy="9021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8E881CF8-446C-F0A6-C23F-73C4527DDE49}"/>
              </a:ext>
            </a:extLst>
          </p:cNvPr>
          <p:cNvSpPr/>
          <p:nvPr/>
        </p:nvSpPr>
        <p:spPr>
          <a:xfrm>
            <a:off x="1010195" y="765677"/>
            <a:ext cx="9614262" cy="9021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1010193" y="971048"/>
            <a:ext cx="9614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1, </a:t>
            </a:r>
            <a:r>
              <a:rPr lang="ko-KR" altLang="en-US" sz="2800" spc="-300" dirty="0" smtClean="0">
                <a:solidFill>
                  <a:schemeClr val="bg1"/>
                </a:solidFill>
              </a:rPr>
              <a:t>얼굴 인식을 통해 </a:t>
            </a:r>
            <a:r>
              <a:rPr lang="ko-KR" altLang="en-US" sz="2800" spc="-300" dirty="0" err="1" smtClean="0">
                <a:solidFill>
                  <a:schemeClr val="bg1"/>
                </a:solidFill>
              </a:rPr>
              <a:t>로그인을</a:t>
            </a:r>
            <a:r>
              <a:rPr lang="ko-KR" altLang="en-US" sz="2800" spc="-300" dirty="0" smtClean="0">
                <a:solidFill>
                  <a:schemeClr val="bg1"/>
                </a:solidFill>
              </a:rPr>
              <a:t> 하여 차세대 게임을 간략히 구현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15" name="이등변 삼각형 14">
            <a:extLst>
              <a:ext uri="{FF2B5EF4-FFF2-40B4-BE49-F238E27FC236}">
                <a16:creationId xmlns="" xmlns:a16="http://schemas.microsoft.com/office/drawing/2014/main" id="{0C095E96-C995-F11E-293F-F485FC4E3223}"/>
              </a:ext>
            </a:extLst>
          </p:cNvPr>
          <p:cNvSpPr/>
          <p:nvPr/>
        </p:nvSpPr>
        <p:spPr>
          <a:xfrm rot="10800000">
            <a:off x="5856175" y="2104801"/>
            <a:ext cx="453358" cy="182861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0B4B4394-508A-F880-4605-DC3ED74B1F1F}"/>
              </a:ext>
            </a:extLst>
          </p:cNvPr>
          <p:cNvSpPr/>
          <p:nvPr/>
        </p:nvSpPr>
        <p:spPr>
          <a:xfrm>
            <a:off x="1010194" y="2524061"/>
            <a:ext cx="9614262" cy="9021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1010193" y="2672114"/>
            <a:ext cx="9614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2, </a:t>
            </a:r>
            <a:r>
              <a:rPr lang="ko-KR" altLang="en-US" sz="2800" spc="-300" dirty="0" smtClean="0">
                <a:solidFill>
                  <a:schemeClr val="bg1"/>
                </a:solidFill>
              </a:rPr>
              <a:t>서버는 열어두고 얼굴인증만으로 클라이언트에 접속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16" name="이등변 삼각형 15">
            <a:extLst>
              <a:ext uri="{FF2B5EF4-FFF2-40B4-BE49-F238E27FC236}">
                <a16:creationId xmlns="" xmlns:a16="http://schemas.microsoft.com/office/drawing/2014/main" id="{8AECA5E6-28CC-9BFF-90A6-0B495ACFC4F9}"/>
              </a:ext>
            </a:extLst>
          </p:cNvPr>
          <p:cNvSpPr/>
          <p:nvPr/>
        </p:nvSpPr>
        <p:spPr>
          <a:xfrm rot="10800000">
            <a:off x="5856175" y="3863185"/>
            <a:ext cx="453358" cy="182861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A533E35D-5D7C-9775-C063-E4161DFEE7C5}"/>
              </a:ext>
            </a:extLst>
          </p:cNvPr>
          <p:cNvSpPr/>
          <p:nvPr/>
        </p:nvSpPr>
        <p:spPr>
          <a:xfrm>
            <a:off x="1010193" y="5955891"/>
            <a:ext cx="9614262" cy="9021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>
            <a:extLst>
              <a:ext uri="{FF2B5EF4-FFF2-40B4-BE49-F238E27FC236}">
                <a16:creationId xmlns="" xmlns:a16="http://schemas.microsoft.com/office/drawing/2014/main" id="{8AECA5E6-28CC-9BFF-90A6-0B495ACFC4F9}"/>
              </a:ext>
            </a:extLst>
          </p:cNvPr>
          <p:cNvSpPr/>
          <p:nvPr/>
        </p:nvSpPr>
        <p:spPr>
          <a:xfrm rot="10800000">
            <a:off x="5856175" y="5536630"/>
            <a:ext cx="453358" cy="182861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1010193" y="4443290"/>
            <a:ext cx="9614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</a:rPr>
              <a:t>3</a:t>
            </a:r>
            <a:r>
              <a:rPr lang="en-US" altLang="ko-KR" sz="2800" spc="-300" dirty="0" smtClean="0">
                <a:solidFill>
                  <a:schemeClr val="bg1"/>
                </a:solidFill>
              </a:rPr>
              <a:t>, Raspberry Pi</a:t>
            </a:r>
            <a:r>
              <a:rPr lang="ko-KR" altLang="en-US" sz="2800" spc="-300" dirty="0" smtClean="0">
                <a:solidFill>
                  <a:schemeClr val="bg1"/>
                </a:solidFill>
              </a:rPr>
              <a:t>의 </a:t>
            </a:r>
            <a:r>
              <a:rPr lang="en-US" altLang="ko-KR" sz="2800" spc="-300" dirty="0" smtClean="0">
                <a:solidFill>
                  <a:schemeClr val="bg1"/>
                </a:solidFill>
              </a:rPr>
              <a:t>GPIO</a:t>
            </a:r>
            <a:r>
              <a:rPr lang="ko-KR" altLang="en-US" sz="2800" spc="-300" dirty="0" smtClean="0">
                <a:solidFill>
                  <a:schemeClr val="bg1"/>
                </a:solidFill>
              </a:rPr>
              <a:t>를 활용하여 </a:t>
            </a:r>
            <a:r>
              <a:rPr lang="en-US" altLang="ko-KR" sz="2800" spc="-300" dirty="0" smtClean="0">
                <a:solidFill>
                  <a:schemeClr val="bg1"/>
                </a:solidFill>
              </a:rPr>
              <a:t>LED </a:t>
            </a:r>
            <a:r>
              <a:rPr lang="ko-KR" altLang="en-US" sz="2800" spc="-300" dirty="0" smtClean="0">
                <a:solidFill>
                  <a:schemeClr val="bg1"/>
                </a:solidFill>
              </a:rPr>
              <a:t>조작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1010193" y="6145335"/>
            <a:ext cx="9614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300" dirty="0" smtClean="0">
                <a:solidFill>
                  <a:schemeClr val="bg1"/>
                </a:solidFill>
              </a:rPr>
              <a:t>4, </a:t>
            </a:r>
            <a:r>
              <a:rPr lang="ko-KR" altLang="en-US" sz="2800" spc="-300" dirty="0" smtClean="0">
                <a:solidFill>
                  <a:schemeClr val="bg1"/>
                </a:solidFill>
              </a:rPr>
              <a:t>얼굴 </a:t>
            </a:r>
            <a:r>
              <a:rPr lang="ko-KR" altLang="en-US" sz="2800" spc="-300" dirty="0" err="1" smtClean="0">
                <a:solidFill>
                  <a:schemeClr val="bg1"/>
                </a:solidFill>
              </a:rPr>
              <a:t>인증시</a:t>
            </a:r>
            <a:r>
              <a:rPr lang="ko-KR" altLang="en-US" sz="2800" spc="-300" dirty="0" smtClean="0">
                <a:solidFill>
                  <a:schemeClr val="bg1"/>
                </a:solidFill>
              </a:rPr>
              <a:t> 최소한의 </a:t>
            </a:r>
            <a:r>
              <a:rPr lang="ko-KR" altLang="en-US" sz="2800" spc="-300" dirty="0" err="1" smtClean="0">
                <a:solidFill>
                  <a:schemeClr val="bg1"/>
                </a:solidFill>
              </a:rPr>
              <a:t>임계값을</a:t>
            </a:r>
            <a:r>
              <a:rPr lang="ko-KR" altLang="en-US" sz="2800" spc="-300" dirty="0" smtClean="0">
                <a:solidFill>
                  <a:schemeClr val="bg1"/>
                </a:solidFill>
              </a:rPr>
              <a:t> 설정하여 구동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84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=""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78286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61161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 smtClean="0">
                  <a:solidFill>
                    <a:schemeClr val="bg1"/>
                  </a:solidFill>
                  <a:latin typeface="+mn-ea"/>
                </a:rPr>
                <a:t>배경 설명</a:t>
              </a:r>
              <a:endParaRPr lang="ko-KR" altLang="en-US" sz="48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=""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=""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직사각형 7"/>
          <p:cNvSpPr/>
          <p:nvPr/>
        </p:nvSpPr>
        <p:spPr>
          <a:xfrm>
            <a:off x="9413965" y="5699760"/>
            <a:ext cx="2778035" cy="1158240"/>
          </a:xfrm>
          <a:prstGeom prst="rect">
            <a:avLst/>
          </a:prstGeom>
          <a:solidFill>
            <a:srgbClr val="224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16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9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배경 설명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양쪽 대괄호 10">
            <a:extLst>
              <a:ext uri="{FF2B5EF4-FFF2-40B4-BE49-F238E27FC236}">
                <a16:creationId xmlns=""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0" y="1166949"/>
            <a:ext cx="12192000" cy="4998720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913795" y="1732449"/>
            <a:ext cx="10353762" cy="405875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  <a:cs typeface="Cascadia Mono SemiLight" panose="020B0609020000020004" pitchFamily="49" charset="0"/>
              </a:rPr>
              <a:t>소켓통신</a:t>
            </a:r>
            <a:endParaRPr lang="en-US" altLang="ko-KR" dirty="0" smtClean="0">
              <a:latin typeface="KoPub돋움체 Bold" panose="02020603020101020101" pitchFamily="18" charset="-127"/>
              <a:ea typeface="KoPub돋움체 Bold" panose="02020603020101020101" pitchFamily="18" charset="-127"/>
              <a:cs typeface="Cascadia Mono SemiLight" panose="020B0609020000020004" pitchFamily="49" charset="0"/>
            </a:endParaRPr>
          </a:p>
          <a:p>
            <a:pPr lvl="1"/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  <a:cs typeface="Cascadia Mono SemiLight" panose="020B0609020000020004" pitchFamily="49" charset="0"/>
              </a:rPr>
              <a:t>소켓 통신은 컴퓨터 네트워크를 통해 데이터를 주고 받기 위한 프로그램 인터페이스</a:t>
            </a:r>
            <a:endParaRPr lang="en-US" altLang="ko-KR" dirty="0" smtClean="0">
              <a:latin typeface="KoPub돋움체 Bold" panose="02020603020101020101" pitchFamily="18" charset="-127"/>
              <a:ea typeface="KoPub돋움체 Bold" panose="02020603020101020101" pitchFamily="18" charset="-127"/>
              <a:cs typeface="Cascadia Mono SemiLight" panose="020B0609020000020004" pitchFamily="49" charset="0"/>
            </a:endParaRPr>
          </a:p>
          <a:p>
            <a:pPr lvl="1"/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  <a:cs typeface="Cascadia Mono SemiLight" panose="020B0609020000020004" pitchFamily="49" charset="0"/>
              </a:rPr>
              <a:t>클라이언트</a:t>
            </a:r>
            <a:r>
              <a:rPr lang="en-US" altLang="ko-KR" dirty="0" smtClean="0">
                <a:latin typeface="KoPub돋움체 Bold" panose="02020603020101020101" pitchFamily="18" charset="-127"/>
                <a:ea typeface="KoPub돋움체 Bold" panose="02020603020101020101" pitchFamily="18" charset="-127"/>
                <a:cs typeface="Cascadia Mono SemiLight" panose="020B0609020000020004" pitchFamily="49" charset="0"/>
              </a:rPr>
              <a:t>-</a:t>
            </a: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  <a:cs typeface="Cascadia Mono SemiLight" panose="020B0609020000020004" pitchFamily="49" charset="0"/>
              </a:rPr>
              <a:t>서버 모델을 기반으로 작동</a:t>
            </a:r>
            <a:endParaRPr lang="en-US" altLang="ko-KR" dirty="0" smtClean="0">
              <a:latin typeface="KoPub돋움체 Bold" panose="02020603020101020101" pitchFamily="18" charset="-127"/>
              <a:ea typeface="KoPub돋움체 Bold" panose="02020603020101020101" pitchFamily="18" charset="-127"/>
              <a:cs typeface="Cascadia Mono SemiLight" panose="020B0609020000020004" pitchFamily="49" charset="0"/>
            </a:endParaRPr>
          </a:p>
          <a:p>
            <a:r>
              <a:rPr lang="en-US" altLang="ko-KR" dirty="0" smtClean="0">
                <a:latin typeface="KoPub돋움체 Bold" panose="02020603020101020101" pitchFamily="18" charset="-127"/>
                <a:ea typeface="KoPub돋움체 Bold" panose="02020603020101020101" pitchFamily="18" charset="-127"/>
                <a:cs typeface="Cascadia Mono SemiLight" panose="020B0609020000020004" pitchFamily="49" charset="0"/>
              </a:rPr>
              <a:t>GPIO</a:t>
            </a:r>
          </a:p>
          <a:p>
            <a:pPr lvl="1"/>
            <a:r>
              <a:rPr lang="en-US" altLang="ko-KR" dirty="0" smtClean="0">
                <a:latin typeface="KoPub돋움체 Bold" panose="02020603020101020101" pitchFamily="18" charset="-127"/>
                <a:ea typeface="KoPub돋움체 Bold" panose="02020603020101020101" pitchFamily="18" charset="-127"/>
                <a:cs typeface="Cascadia Mono SemiLight" panose="020B0609020000020004" pitchFamily="49" charset="0"/>
              </a:rPr>
              <a:t>Raspberry Pi</a:t>
            </a: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  <a:cs typeface="Cascadia Mono SemiLight" panose="020B0609020000020004" pitchFamily="49" charset="0"/>
              </a:rPr>
              <a:t>같은 </a:t>
            </a:r>
            <a:r>
              <a:rPr lang="ko-KR" altLang="en-US" dirty="0" err="1" smtClean="0">
                <a:latin typeface="KoPub돋움체 Bold" panose="02020603020101020101" pitchFamily="18" charset="-127"/>
                <a:ea typeface="KoPub돋움체 Bold" panose="02020603020101020101" pitchFamily="18" charset="-127"/>
                <a:cs typeface="Cascadia Mono SemiLight" panose="020B0609020000020004" pitchFamily="49" charset="0"/>
              </a:rPr>
              <a:t>임베디드</a:t>
            </a: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  <a:cs typeface="Cascadia Mono SemiLight" panose="020B0609020000020004" pitchFamily="49" charset="0"/>
              </a:rPr>
              <a:t> 시스템에서 사용되는 범용 입출력 핀</a:t>
            </a:r>
            <a:endParaRPr lang="en-US" altLang="ko-KR" dirty="0" smtClean="0">
              <a:latin typeface="KoPub돋움체 Bold" panose="02020603020101020101" pitchFamily="18" charset="-127"/>
              <a:ea typeface="KoPub돋움체 Bold" panose="02020603020101020101" pitchFamily="18" charset="-127"/>
              <a:cs typeface="Cascadia Mono SemiLight" panose="020B0609020000020004" pitchFamily="49" charset="0"/>
            </a:endParaRPr>
          </a:p>
          <a:p>
            <a:pPr lvl="1"/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  <a:cs typeface="Cascadia Mono SemiLight" panose="020B0609020000020004" pitchFamily="49" charset="0"/>
              </a:rPr>
              <a:t>디지털 신호들을 입</a:t>
            </a:r>
            <a:r>
              <a:rPr lang="en-US" altLang="ko-KR" dirty="0" smtClean="0">
                <a:latin typeface="KoPub돋움체 Bold" panose="02020603020101020101" pitchFamily="18" charset="-127"/>
                <a:ea typeface="KoPub돋움체 Bold" panose="02020603020101020101" pitchFamily="18" charset="-127"/>
                <a:cs typeface="Cascadia Mono SemiLight" panose="020B0609020000020004" pitchFamily="49" charset="0"/>
              </a:rPr>
              <a:t>, </a:t>
            </a: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  <a:cs typeface="Cascadia Mono SemiLight" panose="020B0609020000020004" pitchFamily="49" charset="0"/>
              </a:rPr>
              <a:t>출력하여 다양한 외부장치와 호환</a:t>
            </a:r>
            <a:endParaRPr lang="en-US" altLang="ko-KR" dirty="0" smtClean="0">
              <a:latin typeface="KoPub돋움체 Bold" panose="02020603020101020101" pitchFamily="18" charset="-127"/>
              <a:ea typeface="KoPub돋움체 Bold" panose="02020603020101020101" pitchFamily="18" charset="-127"/>
              <a:cs typeface="Cascadia Mono SemiLight" panose="020B0609020000020004" pitchFamily="49" charset="0"/>
            </a:endParaRPr>
          </a:p>
          <a:p>
            <a:endParaRPr lang="en-US" altLang="ko-KR" dirty="0" smtClean="0">
              <a:latin typeface="KoPub돋움체 Bold" panose="02020603020101020101" pitchFamily="18" charset="-127"/>
              <a:ea typeface="KoPub돋움체 Bold" panose="02020603020101020101" pitchFamily="18" charset="-127"/>
              <a:cs typeface="Cascadia Mono SemiLight" panose="020B0609020000020004" pitchFamily="49" charset="0"/>
            </a:endParaRPr>
          </a:p>
          <a:p>
            <a:r>
              <a:rPr lang="en-US" altLang="ko-KR" dirty="0" err="1" smtClean="0">
                <a:latin typeface="KoPub돋움체 Bold" panose="02020603020101020101" pitchFamily="18" charset="-127"/>
                <a:ea typeface="KoPub돋움체 Bold" panose="02020603020101020101" pitchFamily="18" charset="-127"/>
                <a:cs typeface="Cascadia Mono SemiLight" panose="020B0609020000020004" pitchFamily="49" charset="0"/>
              </a:rPr>
              <a:t>OpenCV</a:t>
            </a:r>
            <a:endParaRPr lang="en-US" altLang="ko-KR" dirty="0" smtClean="0">
              <a:latin typeface="KoPub돋움체 Bold" panose="02020603020101020101" pitchFamily="18" charset="-127"/>
              <a:ea typeface="KoPub돋움체 Bold" panose="02020603020101020101" pitchFamily="18" charset="-127"/>
              <a:cs typeface="Cascadia Mono SemiLight" panose="020B0609020000020004" pitchFamily="49" charset="0"/>
            </a:endParaRPr>
          </a:p>
          <a:p>
            <a:pPr lvl="1"/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  <a:cs typeface="Cascadia Mono SemiLight" panose="020B0609020000020004" pitchFamily="49" charset="0"/>
              </a:rPr>
              <a:t>컴퓨터 비전과 이미지 처리를 위한 오픈 소스 컴퓨터 비전 라이브러리</a:t>
            </a:r>
            <a:r>
              <a:rPr lang="en-US" altLang="ko-KR" dirty="0" smtClean="0">
                <a:latin typeface="KoPub돋움체 Bold" panose="02020603020101020101" pitchFamily="18" charset="-127"/>
                <a:ea typeface="KoPub돋움체 Bold" panose="02020603020101020101" pitchFamily="18" charset="-127"/>
                <a:cs typeface="Cascadia Mono SemiLight" panose="020B0609020000020004" pitchFamily="49" charset="0"/>
              </a:rPr>
              <a:t>.</a:t>
            </a:r>
          </a:p>
          <a:p>
            <a:pPr lvl="1"/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  <a:cs typeface="Cascadia Mono SemiLight" panose="020B0609020000020004" pitchFamily="49" charset="0"/>
              </a:rPr>
              <a:t>실시간 이미지 및 비디오 처리</a:t>
            </a:r>
            <a:r>
              <a:rPr lang="en-US" altLang="ko-KR" dirty="0" smtClean="0">
                <a:latin typeface="KoPub돋움체 Bold" panose="02020603020101020101" pitchFamily="18" charset="-127"/>
                <a:ea typeface="KoPub돋움체 Bold" panose="02020603020101020101" pitchFamily="18" charset="-127"/>
                <a:cs typeface="Cascadia Mono SemiLight" panose="020B0609020000020004" pitchFamily="49" charset="0"/>
              </a:rPr>
              <a:t>, </a:t>
            </a: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  <a:cs typeface="Cascadia Mono SemiLight" panose="020B0609020000020004" pitchFamily="49" charset="0"/>
              </a:rPr>
              <a:t>객체 검출 및 추적</a:t>
            </a:r>
            <a:r>
              <a:rPr lang="en-US" altLang="ko-KR" dirty="0" smtClean="0">
                <a:latin typeface="KoPub돋움체 Bold" panose="02020603020101020101" pitchFamily="18" charset="-127"/>
                <a:ea typeface="KoPub돋움체 Bold" panose="02020603020101020101" pitchFamily="18" charset="-127"/>
                <a:cs typeface="Cascadia Mono SemiLight" panose="020B0609020000020004" pitchFamily="49" charset="0"/>
              </a:rPr>
              <a:t>, </a:t>
            </a: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  <a:cs typeface="Cascadia Mono SemiLight" panose="020B0609020000020004" pitchFamily="49" charset="0"/>
              </a:rPr>
              <a:t>얼굴 인식</a:t>
            </a:r>
            <a:r>
              <a:rPr lang="en-US" altLang="ko-KR" dirty="0" smtClean="0">
                <a:latin typeface="KoPub돋움체 Bold" panose="02020603020101020101" pitchFamily="18" charset="-127"/>
                <a:ea typeface="KoPub돋움체 Bold" panose="02020603020101020101" pitchFamily="18" charset="-127"/>
                <a:cs typeface="Cascadia Mono SemiLight" panose="020B0609020000020004" pitchFamily="49" charset="0"/>
              </a:rPr>
              <a:t>, </a:t>
            </a: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  <a:cs typeface="Cascadia Mono SemiLight" panose="020B0609020000020004" pitchFamily="49" charset="0"/>
              </a:rPr>
              <a:t>머신 러닝</a:t>
            </a:r>
            <a:r>
              <a:rPr lang="en-US" altLang="ko-KR" dirty="0" smtClean="0">
                <a:latin typeface="KoPub돋움체 Bold" panose="02020603020101020101" pitchFamily="18" charset="-127"/>
                <a:ea typeface="KoPub돋움체 Bold" panose="02020603020101020101" pitchFamily="18" charset="-127"/>
                <a:cs typeface="Cascadia Mono SemiLight" panose="020B0609020000020004" pitchFamily="49" charset="0"/>
              </a:rPr>
              <a:t>, OCR </a:t>
            </a: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  <a:cs typeface="Cascadia Mono SemiLight" panose="020B0609020000020004" pitchFamily="49" charset="0"/>
              </a:rPr>
              <a:t>작업을 수행</a:t>
            </a:r>
            <a:endParaRPr lang="en-US" altLang="ko-KR" dirty="0" smtClean="0">
              <a:latin typeface="KoPub돋움체 Bold" panose="02020603020101020101" pitchFamily="18" charset="-127"/>
              <a:ea typeface="KoPub돋움체 Bold" panose="02020603020101020101" pitchFamily="18" charset="-127"/>
              <a:cs typeface="Cascadia Mono SemiLight" panose="020B0609020000020004" pitchFamily="49" charset="0"/>
            </a:endParaRPr>
          </a:p>
          <a:p>
            <a:pPr lvl="1"/>
            <a:endParaRPr lang="en-US" altLang="ko-KR" dirty="0" smtClean="0">
              <a:latin typeface="KoPub돋움체 Bold" panose="02020603020101020101" pitchFamily="18" charset="-127"/>
              <a:ea typeface="KoPub돋움체 Bold" panose="02020603020101020101" pitchFamily="18" charset="-127"/>
              <a:cs typeface="Cascadia Mono SemiLight" panose="020B0609020000020004" pitchFamily="49" charset="0"/>
            </a:endParaRPr>
          </a:p>
          <a:p>
            <a:pPr lvl="1"/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  <a:cs typeface="Cascadia Mono SemiLight" panose="020B0609020000020004" pitchFamily="49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922732" y="6356700"/>
            <a:ext cx="2281646" cy="357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02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</a:t>
            </a:r>
            <a:r>
              <a:rPr lang="en-US" altLang="ko-KR" sz="1600" dirty="0" smtClean="0">
                <a:solidFill>
                  <a:schemeClr val="accent1"/>
                </a:solidFill>
              </a:rPr>
              <a:t>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9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배경 설명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양쪽 대괄호 10">
            <a:extLst>
              <a:ext uri="{FF2B5EF4-FFF2-40B4-BE49-F238E27FC236}">
                <a16:creationId xmlns=""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0" y="1166949"/>
            <a:ext cx="12192000" cy="4998720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913795" y="1732449"/>
            <a:ext cx="10353762" cy="40587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야구 게임이란</a:t>
            </a:r>
            <a:r>
              <a:rPr lang="en-US" altLang="ko-KR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?</a:t>
            </a:r>
          </a:p>
          <a:p>
            <a:pPr marL="36900" indent="0">
              <a:buFont typeface="Arial" panose="020B0604020202020204" pitchFamily="34" charset="0"/>
              <a:buNone/>
            </a:pPr>
            <a:endParaRPr lang="en-US" altLang="ko-KR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lvl="1"/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숫자 </a:t>
            </a:r>
            <a:r>
              <a:rPr lang="en-US" altLang="ko-KR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</a:t>
            </a: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개를 서버에서 무작위로 검출 및 클라이언트 즉 사용자가 숫자 </a:t>
            </a:r>
            <a:r>
              <a:rPr lang="en-US" altLang="ko-KR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</a:t>
            </a: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개를 입력</a:t>
            </a:r>
            <a:endParaRPr lang="en-US" altLang="ko-KR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lvl="1"/>
            <a:endParaRPr lang="ko-KR" altLang="en-US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lvl="1"/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숫자가 같지만 위치가 다르면 볼</a:t>
            </a:r>
            <a:endParaRPr lang="en-US" altLang="ko-KR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lvl="1"/>
            <a:endParaRPr lang="en-US" altLang="ko-KR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lvl="1"/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숫자와 위치가 모두 같다면 스트라이크</a:t>
            </a:r>
            <a:endParaRPr lang="en-US" altLang="ko-KR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lvl="1"/>
            <a:endParaRPr lang="en-US" altLang="ko-KR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lvl="1"/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숫자와 위치가 </a:t>
            </a:r>
            <a:r>
              <a:rPr lang="en-US" altLang="ko-KR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</a:t>
            </a: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 모두 같다면 </a:t>
            </a:r>
            <a:r>
              <a:rPr lang="en-US" altLang="ko-KR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</a:t>
            </a:r>
            <a:r>
              <a:rPr lang="ko-KR" altLang="en-US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스트라이크로 승리</a:t>
            </a:r>
            <a:endParaRPr lang="en-US" altLang="ko-KR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922732" y="6356700"/>
            <a:ext cx="2281646" cy="357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92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3261</TotalTime>
  <Words>669</Words>
  <Application>Microsoft Office PowerPoint</Application>
  <PresentationFormat>와이드스크린</PresentationFormat>
  <Paragraphs>172</Paragraphs>
  <Slides>24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KoPub돋움체 Bold</vt:lpstr>
      <vt:lpstr>Pretendard</vt:lpstr>
      <vt:lpstr>Pretendard Black</vt:lpstr>
      <vt:lpstr>Arial</vt:lpstr>
      <vt:lpstr>Cascadia Mono SemiLight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Microsoft 계정</cp:lastModifiedBy>
  <cp:revision>51</cp:revision>
  <dcterms:created xsi:type="dcterms:W3CDTF">2022-08-03T01:14:38Z</dcterms:created>
  <dcterms:modified xsi:type="dcterms:W3CDTF">2023-05-21T18:00:41Z</dcterms:modified>
</cp:coreProperties>
</file>